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1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</p:sldIdLst>
  <p:sldSz cx="9142352" cy="6856736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sldAll/>
    <p:penClr>
      <a:srgbClr val="ff0000">
        <a:alpha val="100000"/>
      </a:srgbClr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>
      <p:cViewPr varScale="1">
        <p:scale>
          <a:sx n="100" d="100"/>
          <a:sy n="100" d="100"/>
        </p:scale>
        <p:origin x="0" y="0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27" cy="72027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heme" Target="theme/theme1.xml"  /><Relationship Id="rId11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presProps" Target="presProps.xml"  /><Relationship Id="rId9" Type="http://schemas.openxmlformats.org/officeDocument/2006/relationships/viewProps" Target="viewProp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2025-03-10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2990" y="685800"/>
            <a:ext cx="457201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9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-12314" y="2130425"/>
            <a:ext cx="121920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"/>
          </p:nvPr>
        </p:nvSpPr>
        <p:spPr>
          <a:xfrm>
            <a:off x="2859322" y="2196090"/>
            <a:ext cx="6475199" cy="324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본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9" cy="1362075"/>
          </a:xfrm>
        </p:spPr>
        <p:txBody>
          <a:bodyPr anchor="t"/>
          <a:lstStyle>
            <a:lvl1pPr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"/>
          </p:nvPr>
        </p:nvSpPr>
        <p:spPr>
          <a:xfrm>
            <a:off x="608037" y="1643063"/>
            <a:ext cx="10972799" cy="4525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116" y="159990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7361" y="159990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half" idx="3"/>
          </p:nvPr>
        </p:nvSpPr>
        <p:spPr>
          <a:xfrm>
            <a:off x="455945" y="398348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half" idx="4"/>
          </p:nvPr>
        </p:nvSpPr>
        <p:spPr>
          <a:xfrm>
            <a:off x="4646190" y="398348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 rot="16200000">
            <a:off x="7550325" y="1645947"/>
            <a:ext cx="2437997" cy="365046"/>
          </a:xfr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D8D7A7C4-C82A-4D21-9AB0-F0C5A1D3EF09}" type="datetime1"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pPr marL="0" lvl="0" indent="0" algn="l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2025-03-10</a:t>
            </a:fld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11"/>
          </p:nvPr>
        </p:nvSpPr>
        <p:spPr>
          <a:xfrm rot="16200000">
            <a:off x="7586103" y="4048165"/>
            <a:ext cx="2366439" cy="365102"/>
          </a:xfr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t/>
            </a:r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8529643" y="5647281"/>
            <a:ext cx="549188" cy="396806"/>
          </a:xfrm>
          <a:prstGeom prst="bracketPair">
            <a:avLst>
              <a:gd name="adj" fmla="val 18750"/>
            </a:avLst>
          </a:prstGeom>
          <a:noFill/>
          <a:ln w="19089" cap="flat" cmpd="sng" algn="ctr">
            <a:solidFill>
              <a:srgbClr val="ffffff"/>
            </a:solidFill>
            <a:prstDash val="solid"/>
            <a:round/>
            <a:headEnd w="med" len="med"/>
            <a:tailEnd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0" tIns="0" rIns="0" bIns="0" anchor="ctr">
            <a:noAutofit/>
          </a:bodyPr>
          <a:lstStyle>
            <a:lvl1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</a:defRPr>
            </a:lvl1pPr>
          </a:lstStyle>
          <a:p>
            <a: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1DD77FD8-1E11-472F-8B06-BCA961A96F01}" type="slidenum">
              <a: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  <a:cs typeface="+mn-cs"/>
              </a:rPr>
              <a:pPr marL="0" lvl="0" indent="0" algn="ctr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‹#›</a:t>
            </a:fld>
            <a:endParaRPr xmlns:mc="http://schemas.openxmlformats.org/markup-compatibility/2006" xmlns:hp="http://schemas.haansoft.com/office/presentation/8.0" kumimoji="1" lang="ko-KR" altLang="en-US" sz="1800" b="0" i="0" baseline="0" mc:Ignorable="hp" hp:hslEmbossed="0">
              <a:solidFill>
                <a:srgbClr val="ffffff">
                  <a:alpha val="100000"/>
                </a:srgbClr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7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199" cy="411480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199" cy="804862"/>
          </a:xfrm>
        </p:spPr>
        <p:txBody>
          <a:bodyPr/>
          <a:lstStyle>
            <a:lvl1pPr>
              <a:defRPr sz="1411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11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14" Type="http://schemas.openxmlformats.org/officeDocument/2006/relationships/image" Target="../media/image1.jpe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rotWithShape="1">
          <a:blip r:embed="rId14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457089" y="274566"/>
            <a:ext cx="7618645" cy="114280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0" algn="l" rtl="0" eaLnBrk="0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4600" b="0" i="0" baseline="0" mc:Ignorable="hp" hp:hslEmbossed="0">
                <a:solidFill>
                  <a:schemeClr val="tx2"/>
                </a:solidFill>
                <a:latin typeface="Cambria"/>
                <a:ea typeface="맑은 고딕"/>
              </a:rPr>
              <a:t>마스터 제목 스타일 편집</a:t>
            </a:r>
            <a:endParaRPr xmlns:mc="http://schemas.openxmlformats.org/markup-compatibility/2006" xmlns:hp="http://schemas.haansoft.com/office/presentation/8.0" kumimoji="0" lang="ko-KR" altLang="en-US" sz="4600" b="0" i="0" baseline="0" mc:Ignorable="hp" hp:hslEmbossed="0">
              <a:solidFill>
                <a:schemeClr val="tx2"/>
              </a:solidFill>
              <a:latin typeface="Cambria"/>
              <a:ea typeface="맑은 고딕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089" y="1599897"/>
            <a:ext cx="7618645" cy="479974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342945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마스터 텍스트 스타일을 편집합니다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639847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둘째 수준</a:t>
            </a:r>
            <a:endParaRPr xmlns:mc="http://schemas.openxmlformats.org/markup-compatibility/2006" xmlns:hp="http://schemas.haansoft.com/office/presentation/8.0" kumimoji="0" lang="ko-KR" altLang="en-US" sz="20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1005020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2cb6c">
                  <a:alpha val="100000"/>
                </a:srgbClr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18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셋째 수준</a:t>
            </a:r>
            <a:endParaRPr xmlns:mc="http://schemas.openxmlformats.org/markup-compatibility/2006" xmlns:hp="http://schemas.haansoft.com/office/presentation/8.0" kumimoji="0" lang="ko-KR" altLang="en-US" sz="18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1279694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5a39d">
                  <a:alpha val="100000"/>
                </a:srgbClr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16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넷째 수준</a:t>
            </a:r>
            <a:endParaRPr xmlns:mc="http://schemas.openxmlformats.org/markup-compatibility/2006" xmlns:hp="http://schemas.haansoft.com/office/presentation/8.0" kumimoji="0" lang="ko-KR" altLang="en-US" sz="16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1554368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89f5d">
                  <a:alpha val="100000"/>
                </a:srgbClr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14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다섯째 수준</a:t>
            </a:r>
            <a:endParaRPr xmlns:mc="http://schemas.openxmlformats.org/markup-compatibility/2006" xmlns:hp="http://schemas.haansoft.com/office/presentation/8.0" kumimoji="0" lang="ko-KR" altLang="en-US" sz="14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</p:txBody>
      </p:sp>
      <p:sp>
        <p:nvSpPr>
          <p:cNvPr id="1028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kumimoji="1" lang="en-US" sz="1800" b="0" i="0" u="none" strike="noStrike" kern="1200" cap="none" spc="0" normalizeH="0" baseline="0"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kumimoji="1" lang="en-US" sz="1800" b="0" i="0" u="none" strike="noStrike" kern="1200" cap="none" spc="0" normalizeH="0" baseline="0"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529643" y="5647281"/>
            <a:ext cx="549188" cy="396806"/>
          </a:xfrm>
          <a:prstGeom prst="bracketPair">
            <a:avLst>
              <a:gd name="adj" fmla="val 18750"/>
            </a:avLst>
          </a:prstGeom>
          <a:noFill/>
          <a:ln w="19089" cap="flat" cmpd="sng" algn="ctr">
            <a:solidFill>
              <a:srgbClr val="ffffff"/>
            </a:solidFill>
            <a:prstDash val="solid"/>
            <a:round/>
            <a:headEnd w="med" len="med"/>
            <a:tailEnd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0" tIns="0" rIns="0" bIns="0" anchor="ctr">
            <a:noAutofit/>
          </a:bodyPr>
          <a:lstStyle>
            <a:lvl1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</a:defRPr>
            </a:lvl1pPr>
          </a:lstStyle>
          <a:p>
            <a: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7F382929-FE74-49F7-A20B-BB5F6F5EEC69}" type="slidenum">
              <a: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  <a:cs typeface="+mn-cs"/>
              </a:rPr>
              <a:pPr marL="0" lvl="0" indent="0" algn="ctr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‹#›</a:t>
            </a:fld>
            <a:endParaRPr xmlns:mc="http://schemas.openxmlformats.org/markup-compatibility/2006" xmlns:hp="http://schemas.haansoft.com/office/presentation/8.0" kumimoji="1" lang="ko-KR" altLang="en-US" sz="1800" b="0" i="0" baseline="0" mc:Ignorable="hp" hp:hslEmbossed="0">
              <a:solidFill>
                <a:srgbClr val="ffffff">
                  <a:alpha val="100000"/>
                </a:srgbClr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 rot="16200000">
            <a:off x="7586103" y="4048165"/>
            <a:ext cx="2366439" cy="3651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t/>
            </a:r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 rot="16200000">
            <a:off x="7550325" y="1645947"/>
            <a:ext cx="2437997" cy="3650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D422D86A-5F52-4165-8473-F1B836277586}" type="datetime1"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pPr marL="0" lvl="0" indent="0" algn="l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2025-03-10</a:t>
            </a:fld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xmlns:mc="http://schemas.openxmlformats.org/markup-compatibility/2006" xmlns:hp="http://schemas.haansoft.com/office/presentation/8.0" mc:Ignorable="hp" hp:hslDur="50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9pPr>
    </p:titleStyle>
    <p:bodyStyle>
      <a:lvl1pPr marL="3429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d2cb6c"/>
        </a:buClr>
        <a:buFont typeface="Arial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95a39d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c89f5d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hyperlink" Target="http://en.wikipedia.org/wiki/Urizen" TargetMode="External" /><Relationship Id="rId3" Type="http://schemas.openxmlformats.org/officeDocument/2006/relationships/hyperlink" Target="http://en.wikipedia.org/wiki/Tharmas" TargetMode="External" /><Relationship Id="rId4" Type="http://schemas.openxmlformats.org/officeDocument/2006/relationships/hyperlink" Target="http://en.wikipedia.org/wiki/Luvah" TargetMode="External" /><Relationship Id="rId5" Type="http://schemas.openxmlformats.org/officeDocument/2006/relationships/hyperlink" Target="http://en.wikipedia.org/wiki/Orc_(Blake)" TargetMode="External" /><Relationship Id="rId6" Type="http://schemas.openxmlformats.org/officeDocument/2006/relationships/hyperlink" Target="http://en.wikipedia.org/wiki/Urthona" TargetMode="External" /><Relationship Id="rId7" Type="http://schemas.openxmlformats.org/officeDocument/2006/relationships/hyperlink" Target="http://en.wikipedia.org/wiki/Los_(Blake)" TargetMode="External" /><Relationship Id="rId8" Type="http://schemas.openxmlformats.org/officeDocument/2006/relationships/image" Target="../media/image3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hyperlink" Target="http://en.wikipedia.org/wiki/Urizen" TargetMode="External" /><Relationship Id="rId3" Type="http://schemas.openxmlformats.org/officeDocument/2006/relationships/hyperlink" Target="http://en.wikipedia.org/wiki/Tradition" TargetMode="External" /><Relationship Id="rId4" Type="http://schemas.openxmlformats.org/officeDocument/2006/relationships/hyperlink" Target="http://en.wikipedia.org/wiki/French_Revolution" TargetMode="External" /><Relationship Id="rId5" Type="http://schemas.openxmlformats.org/officeDocument/2006/relationships/image" Target="../media/image4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hyperlink" Target="http://en.wikipedia.org/wiki/Conventional_wisdom" TargetMode="External" /><Relationship Id="rId3" Type="http://schemas.openxmlformats.org/officeDocument/2006/relationships/hyperlink" Target="http://en.wikipedia.org/wiki/Law" TargetMode="External" /><Relationship Id="rId4" Type="http://schemas.openxmlformats.org/officeDocument/2006/relationships/hyperlink" Target="http://en.wikipedia.org/wiki/Architect" TargetMode="External" /><Relationship Id="rId5" Type="http://schemas.openxmlformats.org/officeDocument/2006/relationships/hyperlink" Target="http://en.wikipedia.org/wiki/Universe" TargetMode="External" /><Relationship Id="rId6" Type="http://schemas.openxmlformats.org/officeDocument/2006/relationships/image" Target="../media/image5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Relationship Id="rId2" Type="http://schemas.openxmlformats.org/officeDocument/2006/relationships/hyperlink" Target="http://en.wikipedia.org/wiki/Zoas" TargetMode="External" /><Relationship Id="rId3" Type="http://schemas.openxmlformats.org/officeDocument/2006/relationships/hyperlink" Target="http://en.wikipedia.org/wiki/Albion_(Blake)" TargetMode="External" /><Relationship Id="rId4" Type="http://schemas.openxmlformats.org/officeDocument/2006/relationships/hyperlink" Target="http://en.wikipedia.org/wiki/Enitharmon" TargetMode="External" /><Relationship Id="rId5" Type="http://schemas.openxmlformats.org/officeDocument/2006/relationships/hyperlink" Target="http://en.wikipedia.org/wiki/Los_(Blake)" TargetMode="External"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4"/>
          <p:cNvSpPr>
            <a:spLocks noGrp="1"/>
          </p:cNvSpPr>
          <p:nvPr>
            <p:ph type="ctrTitle" idx="4294967295"/>
          </p:nvPr>
        </p:nvSpPr>
        <p:spPr>
          <a:xfrm>
            <a:off x="685800" y="1905000"/>
            <a:ext cx="7543800" cy="2593975"/>
          </a:xfrm>
        </p:spPr>
        <p:txBody>
          <a:bodyPr vert="horz" lIns="91440" tIns="45720" rIns="91440" bIns="45720" anchor="b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6600" b="0" i="0" u="none" strike="noStrike" kern="1200" cap="none" spc="-100" normalizeH="0" baseline="0"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Romanticism and Modern Literature</a:t>
            </a:r>
            <a:endParaRPr kumimoji="0" lang="ko-KR" altLang="en-US" sz="6600" b="0" i="0" u="none" strike="noStrike" kern="1200" cap="none" spc="-100" normalizeH="0" baseline="0"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5" name="부제목 5"/>
          <p:cNvSpPr>
            <a:spLocks noGrp="1"/>
          </p:cNvSpPr>
          <p:nvPr>
            <p:ph type="subTitle" idx="4294967295"/>
          </p:nvPr>
        </p:nvSpPr>
        <p:spPr>
          <a:xfrm>
            <a:off x="685800" y="4572000"/>
            <a:ext cx="6461125" cy="1066800"/>
          </a:xfrm>
        </p:spPr>
        <p:txBody>
          <a:bodyPr vert="horz" wrap="square" lIns="91440" tIns="45720" rIns="91440" bIns="45720" anchor="t" anchorCtr="0">
            <a:prstTxWarp prst="textNoShape">
              <a:avLst/>
            </a:prstTxWarp>
            <a:normAutofit lnSpcReduction="10000"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kumimoji="0" lang="en-US" altLang="ko-KR" sz="2000" b="0" i="0" u="none" strike="noStrike" kern="1200" cap="none" spc="0" normalizeH="0" baseline="0"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William Blake</a:t>
            </a:r>
            <a:endParaRPr kumimoji="0" lang="en-US" altLang="ko-KR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kumimoji="0" lang="en-US" altLang="ko-KR" sz="2000" b="0" i="0" u="none" strike="noStrike" kern="1200" cap="none" spc="0" normalizeH="0" baseline="0"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Song of Liberty</a:t>
            </a:r>
            <a:endParaRPr kumimoji="0" lang="en-US" altLang="ko-KR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kumimoji="0" lang="en-US" altLang="ko-KR" sz="2000" b="0" i="0" u="none" strike="noStrike" kern="1200" cap="none" spc="0" normalizeH="0" baseline="0"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March 24, 2025</a:t>
            </a:r>
            <a:endParaRPr kumimoji="0" lang="en-US" altLang="ko-KR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kumimoji="0" lang="ko-KR" altLang="en-US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90500"/>
            <a:ext cx="7010400" cy="1527175"/>
          </a:xfr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4600" b="0" i="0" u="none" strike="noStrike" kern="1200" cap="none" spc="-100" normalizeH="0" baseline="0"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Song of Liberty</a:t>
            </a:r>
            <a:endParaRPr kumimoji="0" lang="en-US" altLang="ko-KR" sz="4600" b="0" i="0" u="none" strike="noStrike" kern="1200" cap="none" spc="-100" normalizeH="0" baseline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99" name="내용 개체 틀 2"/>
          <p:cNvSpPr>
            <a:spLocks noGrp="1"/>
          </p:cNvSpPr>
          <p:nvPr>
            <p:ph sz="half" idx="1"/>
          </p:nvPr>
        </p:nvSpPr>
        <p:spPr>
          <a:xfrm>
            <a:off x="1523706" y="1904661"/>
            <a:ext cx="3428368" cy="411403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marL="342945" lvl="0" indent="-228630" algn="l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Albion: the primeval man whose fall and division results in the </a:t>
            </a:r>
            <a:r>
              <a:rPr xmlns:mc="http://schemas.openxmlformats.org/markup-compatibility/2006" xmlns:hp="http://schemas.haansoft.com/office/presentation/8.0" kumimoji="0" lang="ko-KR" altLang="en-US" sz="2200" b="1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Four Zoas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: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2"/>
              </a:rPr>
              <a:t>Urizen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,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3"/>
              </a:rPr>
              <a:t>Tharmas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,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4"/>
              </a:rPr>
              <a:t>Luvah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/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5"/>
              </a:rPr>
              <a:t>Orc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, and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6"/>
              </a:rPr>
              <a:t>Urthona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/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7"/>
              </a:rPr>
              <a:t>Los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. The name derives from the ancient and mythological name of the British Isles 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</p:txBody>
      </p:sp>
      <p:pic>
        <p:nvPicPr>
          <p:cNvPr id="4100" name="" descr="Albion_rose"/>
          <p:cNvPicPr/>
          <p:nvPr/>
        </p:nvPicPr>
        <p:blipFill rotWithShape="1">
          <a:blip r:embed="rId8">
            <a:lum/>
          </a:blip>
          <a:stretch>
            <a:fillRect/>
          </a:stretch>
        </p:blipFill>
        <p:spPr>
          <a:xfrm>
            <a:off x="5821879" y="2587142"/>
            <a:ext cx="1993522" cy="274906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90500"/>
            <a:ext cx="7010400" cy="1527175"/>
          </a:xfr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4600" b="0" i="0" u="none" strike="noStrike" kern="1200" cap="none" spc="-100" normalizeH="0" baseline="0"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Song of Liberty</a:t>
            </a:r>
            <a:endParaRPr kumimoji="0" lang="en-US" altLang="ko-KR" sz="4600" b="0" i="0" u="none" strike="noStrike" kern="1200" cap="none" spc="-100" normalizeH="0" baseline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sz="half" idx="1"/>
          </p:nvPr>
        </p:nvSpPr>
        <p:spPr>
          <a:xfrm>
            <a:off x="1523706" y="1904661"/>
            <a:ext cx="3428368" cy="411403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marL="342945" lvl="0" indent="-228630" algn="l" rtl="0" eaLnBrk="1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The Eternal Female: Orc; the embodiment of creative passion and energy, and stands opposed to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2"/>
              </a:rPr>
              <a:t>Urizen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, the embodiment of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3"/>
              </a:rPr>
              <a:t>tradition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.</a:t>
            </a:r>
            <a:endParaRPr xmlns:mc="http://schemas.openxmlformats.org/markup-compatibility/2006" xmlns:hp="http://schemas.haansoft.com/office/presentation/8.0" kumimoji="0" lang="ko-KR" altLang="en-US" sz="20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342945" lvl="0" indent="-228630" algn="l" rtl="0" eaLnBrk="1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Orc is described by Blake as 'Lover of Wild Rebellion, and transgressor of God's Law'. He symbolizes the spirit of rebellion and freedom, which provoked the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4"/>
              </a:rPr>
              <a:t>French Revolution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.</a:t>
            </a:r>
            <a:endParaRPr xmlns:mc="http://schemas.openxmlformats.org/markup-compatibility/2006" xmlns:hp="http://schemas.haansoft.com/office/presentation/8.0" kumimoji="0" lang="ko-KR" altLang="en-US" sz="20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342945" lvl="0" indent="-228630" algn="l" rtl="0" eaLnBrk="1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000" b="0" i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</p:txBody>
      </p:sp>
      <p:pic>
        <p:nvPicPr>
          <p:cNvPr id="5124" name="" descr="orc"/>
          <p:cNvPicPr/>
          <p:nvPr/>
        </p:nvPicPr>
        <p:blipFill rotWithShape="1">
          <a:blip r:embed="rId5">
            <a:lum/>
          </a:blip>
          <a:stretch>
            <a:fillRect/>
          </a:stretch>
        </p:blipFill>
        <p:spPr>
          <a:xfrm>
            <a:off x="5880599" y="2875997"/>
            <a:ext cx="1876082" cy="21713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90500"/>
            <a:ext cx="7010400" cy="1527175"/>
          </a:xfrm>
        </p:spPr>
        <p:txBody>
          <a:bodyPr vert="horz" lIns="91440" tIns="45720" rIns="91440" bIns="45720" anchor="ctr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4600" b="0" i="0" u="none" strike="noStrike" kern="1200" cap="none" spc="-100" normalizeH="0" baseline="0"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Song of Liberty</a:t>
            </a:r>
            <a:endParaRPr kumimoji="0" lang="en-US" altLang="ko-KR" sz="4600" b="0" i="0" u="none" strike="noStrike" kern="1200" cap="none" spc="-100" normalizeH="0" baseline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147" name="내용 개체 틀 2"/>
          <p:cNvSpPr>
            <a:spLocks noGrp="1"/>
          </p:cNvSpPr>
          <p:nvPr>
            <p:ph sz="half" idx="1"/>
          </p:nvPr>
        </p:nvSpPr>
        <p:spPr>
          <a:xfrm>
            <a:off x="1523706" y="1904661"/>
            <a:ext cx="3428368" cy="4114030"/>
          </a:xfrm>
        </p:spPr>
        <p:txBody>
          <a:bodyPr vert="horz" wrap="square" lIns="91440" tIns="45720" rIns="91440" bIns="45720" anchor="t">
            <a:noAutofit/>
          </a:bodyPr>
          <a:lstStyle/>
          <a:p>
            <a:pPr marL="342945" lvl="0" indent="-228630" algn="l" rtl="0" eaLnBrk="1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600" b="1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Starry King</a:t>
            </a:r>
            <a:r>
              <a:rPr xmlns:mc="http://schemas.openxmlformats.org/markup-compatibility/2006" xmlns:hp="http://schemas.haansoft.com/office/presentation/8.0" kumimoji="0" lang="ko-KR" altLang="en-US" sz="26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: Urizen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the embodiment of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2"/>
              </a:rPr>
              <a:t>conventional reason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 and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3"/>
              </a:rPr>
              <a:t>law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. He is usually depicted as a bearded old man; he sometimes bears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4"/>
              </a:rPr>
              <a:t>architect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's tools, to create and constrain the 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5"/>
              </a:rPr>
              <a:t>universe</a:t>
            </a: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; or nets, with which he ensnares people in webs of law and conventional culture.</a:t>
            </a:r>
            <a:r>
              <a:rPr xmlns:mc="http://schemas.openxmlformats.org/markup-compatibility/2006" xmlns:hp="http://schemas.haansoft.com/office/presentation/8.0" kumimoji="0" lang="ko-KR" altLang="en-US" sz="26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 </a:t>
            </a:r>
            <a:endParaRPr xmlns:mc="http://schemas.openxmlformats.org/markup-compatibility/2006" xmlns:hp="http://schemas.haansoft.com/office/presentation/8.0" kumimoji="0" lang="ko-KR" altLang="en-US" sz="26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</p:txBody>
      </p:sp>
      <p:pic>
        <p:nvPicPr>
          <p:cNvPr id="6148" name="" descr="Urizen2"/>
          <p:cNvPicPr/>
          <p:nvPr/>
        </p:nvPicPr>
        <p:blipFill rotWithShape="1">
          <a:blip r:embed="rId6">
            <a:lum/>
          </a:blip>
          <a:stretch>
            <a:fillRect/>
          </a:stretch>
        </p:blipFill>
        <p:spPr>
          <a:xfrm>
            <a:off x="5436180" y="1904661"/>
            <a:ext cx="2764921" cy="41140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 idx="0"/>
          </p:nvPr>
        </p:nvSpPr>
        <p:spPr>
          <a:xfrm>
            <a:off x="457089" y="274566"/>
            <a:ext cx="7618645" cy="1142807"/>
          </a:xfrm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4600" b="0" i="0" baseline="0" mc:Ignorable="hp" hp:hslEmbossed="0">
                <a:solidFill>
                  <a:schemeClr val="tx2"/>
                </a:solidFill>
                <a:latin typeface="Cambria"/>
                <a:ea typeface="맑은 고딕"/>
              </a:rPr>
              <a:t>A Song of Liberty</a:t>
            </a:r>
            <a:endParaRPr xmlns:mc="http://schemas.openxmlformats.org/markup-compatibility/2006" xmlns:hp="http://schemas.haansoft.com/office/presentation/8.0" kumimoji="0" lang="ko-KR" altLang="en-US" sz="4600" b="0" i="0" baseline="0" mc:Ignorable="hp" hp:hslEmbossed="0">
              <a:solidFill>
                <a:schemeClr val="tx2"/>
              </a:solidFill>
              <a:latin typeface="Cambria"/>
              <a:ea typeface="맑은 고딕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sz="half" idx="1"/>
          </p:nvPr>
        </p:nvSpPr>
        <p:spPr>
          <a:xfrm>
            <a:off x="457089" y="1599897"/>
            <a:ext cx="7618645" cy="4799749"/>
          </a:xfrm>
        </p:spPr>
        <p:txBody>
          <a:bodyPr vert="horz" wrap="square" lIns="91440" tIns="45720" rIns="91440" bIns="45720" anchor="t">
            <a:noAutofit/>
          </a:bodyPr>
          <a:lstStyle/>
          <a:p>
            <a:pPr marL="342945" lvl="0" indent="-228630" algn="l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Urthona: one of the four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2"/>
              </a:rPr>
              <a:t>Zoas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, who were created when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3"/>
              </a:rPr>
              <a:t>Albion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, the primordial man, was divided fourfold. Specifically, he is the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2"/>
              </a:rPr>
              <a:t>Zoa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 of inspiration and creativity. His female counterpart is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4"/>
              </a:rPr>
              <a:t>Enitharmon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. Urthona usually appears in his 'fallen' form, that of 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  <a:hlinkClick r:id="rId5"/>
              </a:rPr>
              <a:t>Los</a:t>
            </a: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. 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2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MS 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Phetsarath OT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Phetsarath OT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이화여대</ep:Company>
  <ep:Words>193</ep:Words>
  <ep:PresentationFormat>화면 슬라이드 쇼(4:3)</ep:PresentationFormat>
  <ep:Paragraphs>13</ep:Paragraphs>
  <ep:Slides>5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근접</vt:lpstr>
      <vt:lpstr>Romanticism and Modern Literature</vt:lpstr>
      <vt:lpstr>A Song of Liberty</vt:lpstr>
      <vt:lpstr>A Song of Liberty</vt:lpstr>
      <vt:lpstr>A Song of Liberty</vt:lpstr>
      <vt:lpstr>A Song of Liberty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2006-09-10T23:25:00.126</dcterms:created>
  <dc:creator>이화여대</dc:creator>
  <cp:lastModifiedBy>u</cp:lastModifiedBy>
  <dcterms:modified xsi:type="dcterms:W3CDTF">2025-03-09T16:12:22.042</dcterms:modified>
  <cp:revision>1</cp:revision>
  <dc:title>William Blake: A Lecture</dc:title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